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84" r:id="rId3"/>
    <p:sldId id="266" r:id="rId4"/>
    <p:sldId id="269" r:id="rId5"/>
    <p:sldId id="270" r:id="rId6"/>
    <p:sldId id="275" r:id="rId7"/>
    <p:sldId id="276" r:id="rId8"/>
    <p:sldId id="277" r:id="rId9"/>
    <p:sldId id="278" r:id="rId10"/>
    <p:sldId id="279" r:id="rId11"/>
    <p:sldId id="280" r:id="rId12"/>
    <p:sldId id="283" r:id="rId13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193"/>
    <a:srgbClr val="D9C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D297E-A2FC-43D1-A702-B1EFE60887F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5DF40-3522-48A0-A08E-938DB42A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11T08:09:37.461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ignorePressure" value="1"/>
    </inkml:brush>
  </inkml:definitions>
  <inkml:trace contextRef="#ctx0" brushRef="#br0">2641 3883,'0'0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F4487E-5287-4B03-A4CD-3D2831338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9091" r="5267" b="20138"/>
          <a:stretch/>
        </p:blipFill>
        <p:spPr>
          <a:xfrm>
            <a:off x="0" y="104634"/>
            <a:ext cx="6410305" cy="40221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49FE6D-E54D-4A15-9572-966ED42F81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9141618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FC8083-BBFA-464C-A805-4E844F66B23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752BC6-CDD2-4020-8DCF-B5E813CD3A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016" y="4337523"/>
            <a:ext cx="8188542" cy="1327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016" y="5750937"/>
            <a:ext cx="8188542" cy="4688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Re-brand Strategy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D1C77-31A4-4857-9C1A-4F687AE6B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095" y="4425091"/>
            <a:ext cx="4793981" cy="115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3685E-A665-4129-857E-260650CD6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160" y="4246944"/>
            <a:ext cx="1731414" cy="1572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7E473-7BD0-47EE-AD39-107B82D84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925" y="490270"/>
            <a:ext cx="2262604" cy="1083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CBA58A-C6B8-4A43-BF3B-BF93AC79E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925" y="2010958"/>
            <a:ext cx="2171576" cy="1156547"/>
          </a:xfrm>
          <a:prstGeom prst="rect">
            <a:avLst/>
          </a:prstGeom>
        </p:spPr>
      </p:pic>
      <p:pic>
        <p:nvPicPr>
          <p:cNvPr id="7" name="AOCR">
            <a:hlinkClick r:id="" action="ppaction://media"/>
            <a:extLst>
              <a:ext uri="{FF2B5EF4-FFF2-40B4-BE49-F238E27FC236}">
                <a16:creationId xmlns:a16="http://schemas.microsoft.com/office/drawing/2014/main" id="{A4BD0FDA-93A9-4448-ACA2-05D4DE406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1813" y="3198813"/>
            <a:ext cx="460375" cy="4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13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38285" y="321176"/>
            <a:ext cx="3986083" cy="6356819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F33E6-579F-4784-B309-24EA076AE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9875"/>
          <a:stretch/>
        </p:blipFill>
        <p:spPr>
          <a:xfrm>
            <a:off x="4725909" y="2832261"/>
            <a:ext cx="4221192" cy="3784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36" y="634330"/>
            <a:ext cx="3083734" cy="1818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D8151-8E2A-49C4-A4F8-AB62354A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26" y="640263"/>
            <a:ext cx="3747965" cy="1344975"/>
          </a:xfrm>
        </p:spPr>
        <p:txBody>
          <a:bodyPr>
            <a:normAutofit/>
          </a:bodyPr>
          <a:lstStyle/>
          <a:p>
            <a:r>
              <a:rPr lang="en-US" sz="3500" b="1"/>
              <a:t>Brand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CB94-A395-4686-BEF3-E6F6D570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52" y="2121762"/>
            <a:ext cx="3591938" cy="362691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dirty="0"/>
              <a:t>Brand experience is a term used to describe the total impression of a potential consumer of a brand.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no physical entity that can be identified as brand experience.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Brand experience refers to the total experience of the brand, which may come from advertisements, actual use, reporting, or other interactions with the brand.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strategy will seek to harness all the touchpoints to encourage customer loyalty and preference of the brand.</a:t>
            </a: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9482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4431781" cy="618429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96394-33E1-4B62-86B1-63B59FEE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02" y="3281519"/>
            <a:ext cx="4023161" cy="245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61A873-8832-431A-8E0A-14779CD9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41" y="697772"/>
            <a:ext cx="3819852" cy="1287466"/>
          </a:xfrm>
        </p:spPr>
        <p:txBody>
          <a:bodyPr>
            <a:normAutofit/>
          </a:bodyPr>
          <a:lstStyle/>
          <a:p>
            <a:r>
              <a:rPr lang="en-US" sz="3500" b="1"/>
              <a:t>Brand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BAFB-0B9A-4043-BF1E-CCC82A4D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53" y="2150516"/>
            <a:ext cx="3963625" cy="359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/>
              <a:t>Positioning is a marketing strategy that aims to make a brand occupy a distinct position, relative to competing brands, in the mind of the customer.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Having a party? Think Daawat!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Daawat Kenya is your dependable partner! Daawat always delivers on its promise of quality.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C9094-46E7-4645-A8C4-3D2A498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35" y="674775"/>
            <a:ext cx="3770014" cy="21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>
            <a:extLst>
              <a:ext uri="{FF2B5EF4-FFF2-40B4-BE49-F238E27FC236}">
                <a16:creationId xmlns:a16="http://schemas.microsoft.com/office/drawing/2014/main" id="{E4B7C1DD-857C-4D03-AAB3-C5C95BD51A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4216643" cy="625617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CD74F1F-1A5B-4C12-8F11-AFA3B2908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/>
          </a:blip>
          <a:srcRect l="12505" r="12494" b="-1"/>
          <a:stretch/>
        </p:blipFill>
        <p:spPr>
          <a:xfrm>
            <a:off x="6094612" y="4653338"/>
            <a:ext cx="1329878" cy="1539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3B5E61-3208-4D23-AFB8-2B186D37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65" y="422719"/>
            <a:ext cx="3791728" cy="2072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92146F-6B95-4241-92D4-623E603A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480" y="2735886"/>
            <a:ext cx="3856113" cy="1678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4697A-6AB0-46EE-8DE4-A74B8989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5034855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b="1"/>
              <a:t>Brand Touch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A0AB4-0889-4CF1-943E-838A5657BE13}"/>
              </a:ext>
            </a:extLst>
          </p:cNvPr>
          <p:cNvSpPr txBox="1"/>
          <p:nvPr/>
        </p:nvSpPr>
        <p:spPr>
          <a:xfrm>
            <a:off x="616135" y="2121762"/>
            <a:ext cx="5042359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Website/Favicon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Social Media Platforms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Company Products</a:t>
            </a: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01322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803C-8EB2-4D8C-A9CD-CA013E28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3A34-E5F5-40CF-ACF6-4A12818D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323" y="1417638"/>
            <a:ext cx="4520241" cy="18665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Snag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Kenya, when you hear the word </a:t>
            </a:r>
            <a:r>
              <a:rPr lang="en-US" dirty="0" err="1"/>
              <a:t>Mjengo</a:t>
            </a:r>
            <a:r>
              <a:rPr lang="en-US" dirty="0"/>
              <a:t>, what comes to mind?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4BD26-EA94-45C3-BDC6-950ED918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6985" y="1480898"/>
            <a:ext cx="3907242" cy="1864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Solution</a:t>
            </a:r>
          </a:p>
          <a:p>
            <a:pPr marL="0" indent="0">
              <a:buNone/>
            </a:pPr>
            <a:endParaRPr lang="en-US" b="1" dirty="0"/>
          </a:p>
          <a:p>
            <a:pPr algn="just"/>
            <a:r>
              <a:rPr lang="en-US" dirty="0"/>
              <a:t>Company name change</a:t>
            </a:r>
          </a:p>
          <a:p>
            <a:pPr algn="just"/>
            <a:r>
              <a:rPr lang="en-US" dirty="0"/>
              <a:t>Revitalize the brand identity</a:t>
            </a:r>
          </a:p>
          <a:p>
            <a:pPr algn="just"/>
            <a:r>
              <a:rPr lang="en-US" dirty="0"/>
              <a:t>Integrate company products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F07B09-13D1-4233-B6F4-31A08C49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754"/>
            <a:ext cx="2927065" cy="2145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627E2-FC79-4C27-B859-851380FA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33" b="14460"/>
          <a:stretch/>
        </p:blipFill>
        <p:spPr>
          <a:xfrm>
            <a:off x="5279523" y="3284179"/>
            <a:ext cx="2961191" cy="3237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8807DB-0A2E-4EE9-8266-72E16C828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61" y="2644126"/>
            <a:ext cx="1778369" cy="10561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CDB4BE-E225-44A5-83EB-AECA46D617D3}"/>
              </a:ext>
            </a:extLst>
          </p:cNvPr>
          <p:cNvSpPr txBox="1">
            <a:spLocks/>
          </p:cNvSpPr>
          <p:nvPr/>
        </p:nvSpPr>
        <p:spPr>
          <a:xfrm>
            <a:off x="63257" y="211378"/>
            <a:ext cx="8926833" cy="105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 the Re-brand?</a:t>
            </a:r>
          </a:p>
        </p:txBody>
      </p:sp>
    </p:spTree>
    <p:extLst>
      <p:ext uri="{BB962C8B-B14F-4D97-AF65-F5344CB8AC3E}">
        <p14:creationId xmlns:p14="http://schemas.microsoft.com/office/powerpoint/2010/main" val="138966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D280-B958-4393-9419-18E3ECC4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will rebrand involve?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D079-586F-4AB0-8456-2A1A2005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549" y="1432016"/>
            <a:ext cx="5404362" cy="200129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Propose change of logo to reflect new organization name</a:t>
            </a:r>
          </a:p>
          <a:p>
            <a:r>
              <a:rPr lang="en-US" sz="2600" dirty="0"/>
              <a:t>Rebranding of all organization products and packaging with new identity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A59837-C8CA-4B5C-B0F4-02048A42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6" y="2700472"/>
            <a:ext cx="3129283" cy="805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E92133-6047-4643-BBA4-BE0B7A9F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89" y="4575115"/>
            <a:ext cx="2429345" cy="17018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22B6EC-BE12-4B4D-B77A-44DAADE34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04" t="-195" r="6424" b="-1759"/>
          <a:stretch/>
        </p:blipFill>
        <p:spPr>
          <a:xfrm>
            <a:off x="2806574" y="3793764"/>
            <a:ext cx="3495372" cy="27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277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7304-CCD0-40CA-8B11-A29968EC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52" y="340859"/>
            <a:ext cx="3326441" cy="10107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Brand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18D6-B2F9-424F-99D8-E0187952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76" y="1483320"/>
            <a:ext cx="3224590" cy="52162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D9C065"/>
                </a:solidFill>
              </a:rPr>
              <a:t>Signature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D9C065"/>
                </a:solidFill>
              </a:rPr>
              <a:t>Logo/Brandmark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dirty="0"/>
              <a:t>Second Line Logo</a:t>
            </a:r>
          </a:p>
          <a:p>
            <a:pPr marL="0" indent="0">
              <a:buNone/>
            </a:pPr>
            <a:r>
              <a:rPr lang="en-US" sz="1400" b="1" dirty="0"/>
              <a:t>Rice</a:t>
            </a:r>
            <a:r>
              <a:rPr lang="en-US" sz="1400" dirty="0"/>
              <a:t> – to represent the Daawat rice brands.</a:t>
            </a:r>
          </a:p>
          <a:p>
            <a:pPr marL="0" indent="0">
              <a:buNone/>
            </a:pPr>
            <a:r>
              <a:rPr lang="en-US" sz="1400" b="1" dirty="0"/>
              <a:t>Pasta</a:t>
            </a:r>
            <a:r>
              <a:rPr lang="en-US" sz="1400" dirty="0"/>
              <a:t> – to represent the Daawat pasta range</a:t>
            </a:r>
          </a:p>
          <a:p>
            <a:pPr marL="0" indent="0">
              <a:buNone/>
            </a:pPr>
            <a:r>
              <a:rPr lang="en-US" sz="1400" b="1" dirty="0"/>
              <a:t>Biscuits </a:t>
            </a:r>
            <a:r>
              <a:rPr lang="en-US" sz="1400" dirty="0"/>
              <a:t>– to represent the Nu-Vita brand of biscuits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sz="13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5" y="2400206"/>
            <a:ext cx="2478686" cy="1466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D0BA74-F17A-431D-9242-6641EFC410F0}"/>
              </a:ext>
            </a:extLst>
          </p:cNvPr>
          <p:cNvSpPr/>
          <p:nvPr/>
        </p:nvSpPr>
        <p:spPr>
          <a:xfrm>
            <a:off x="3945626" y="1351652"/>
            <a:ext cx="277576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>
                <a:solidFill>
                  <a:srgbClr val="D9C065"/>
                </a:solidFill>
              </a:rPr>
              <a:t>Typography</a:t>
            </a:r>
          </a:p>
          <a:p>
            <a:endParaRPr lang="en-US" sz="1050" dirty="0"/>
          </a:p>
          <a:p>
            <a:endParaRPr lang="en-US" b="1" dirty="0">
              <a:solidFill>
                <a:srgbClr val="3B0193"/>
              </a:solidFill>
              <a:latin typeface="FreeSans" panose="020B0504020202020204" pitchFamily="34" charset="-128"/>
              <a:ea typeface="FreeSans" panose="020B0504020202020204" pitchFamily="34" charset="-128"/>
              <a:cs typeface="FreeSans" panose="020B0504020202020204" pitchFamily="34" charset="-128"/>
            </a:endParaRPr>
          </a:p>
          <a:p>
            <a:r>
              <a:rPr lang="en-US" b="1" dirty="0">
                <a:solidFill>
                  <a:srgbClr val="3B0193"/>
                </a:solidFill>
                <a:latin typeface="FreeSans" panose="020B0504020202020204" pitchFamily="34" charset="-128"/>
                <a:ea typeface="FreeSans" panose="020B0504020202020204" pitchFamily="34" charset="-128"/>
                <a:cs typeface="FreeSans" panose="020B0504020202020204" pitchFamily="34" charset="-128"/>
              </a:rPr>
              <a:t>Daawat Kenya Limited</a:t>
            </a:r>
          </a:p>
          <a:p>
            <a:endParaRPr lang="en-US" sz="1050" dirty="0"/>
          </a:p>
          <a:p>
            <a:r>
              <a:rPr lang="en-US" sz="2000" b="1" dirty="0"/>
              <a:t>Main Name</a:t>
            </a:r>
            <a:r>
              <a:rPr lang="en-US" sz="2000" dirty="0"/>
              <a:t>: Free Sans Bold  – Size 32</a:t>
            </a:r>
          </a:p>
          <a:p>
            <a:r>
              <a:rPr lang="en-US" dirty="0"/>
              <a:t>Bold – strength, power, stability, security</a:t>
            </a:r>
          </a:p>
          <a:p>
            <a:endParaRPr lang="en-US" sz="1050" dirty="0"/>
          </a:p>
          <a:p>
            <a:r>
              <a:rPr lang="en-US" sz="2000" b="1" dirty="0">
                <a:solidFill>
                  <a:srgbClr val="3B0193"/>
                </a:solidFill>
                <a:latin typeface="French Script MT" panose="03020402040607040605" pitchFamily="66" charset="0"/>
              </a:rPr>
              <a:t>“Rice. Pasta. Biscuits”</a:t>
            </a:r>
          </a:p>
          <a:p>
            <a:endParaRPr lang="en-US" sz="1050" dirty="0"/>
          </a:p>
          <a:p>
            <a:r>
              <a:rPr lang="en-US" sz="1400" b="1" dirty="0"/>
              <a:t>Second Line</a:t>
            </a:r>
            <a:r>
              <a:rPr lang="en-US" sz="1400" dirty="0"/>
              <a:t>: French Script – Size 18</a:t>
            </a:r>
          </a:p>
          <a:p>
            <a:r>
              <a:rPr lang="en-US" dirty="0"/>
              <a:t>Script – formal, refined, elegance, prestige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038A2-8709-4A33-BCA3-3BBD032C0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88" t="27616" r="39189" b="27521"/>
          <a:stretch/>
        </p:blipFill>
        <p:spPr>
          <a:xfrm>
            <a:off x="6822038" y="2106938"/>
            <a:ext cx="1858158" cy="22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B255-11DE-4FD3-BCAB-27FB4832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292"/>
            <a:ext cx="8229600" cy="753458"/>
          </a:xfrm>
        </p:spPr>
        <p:txBody>
          <a:bodyPr/>
          <a:lstStyle/>
          <a:p>
            <a:r>
              <a:rPr lang="en-US" sz="3200" b="1" dirty="0">
                <a:solidFill>
                  <a:srgbClr val="D9C065"/>
                </a:solidFill>
                <a:latin typeface="+mn-lt"/>
              </a:rPr>
              <a:t>Proposed Corporate </a:t>
            </a:r>
            <a:r>
              <a:rPr lang="en-US" sz="3200" b="1" dirty="0">
                <a:solidFill>
                  <a:srgbClr val="D9C065"/>
                </a:solidFill>
              </a:rPr>
              <a:t>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7676-08E6-4FEC-BBAF-A81DAA8C93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  <a:p>
            <a:pPr marL="0" indent="0" algn="ctr">
              <a:buNone/>
            </a:pPr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92DC6C-F79F-4280-9EB0-E2F09D4116A3}"/>
              </a:ext>
            </a:extLst>
          </p:cNvPr>
          <p:cNvSpPr/>
          <p:nvPr/>
        </p:nvSpPr>
        <p:spPr>
          <a:xfrm>
            <a:off x="6175462" y="1712218"/>
            <a:ext cx="1664839" cy="1460113"/>
          </a:xfrm>
          <a:prstGeom prst="ellipse">
            <a:avLst/>
          </a:prstGeom>
          <a:solidFill>
            <a:srgbClr val="D9C065"/>
          </a:solidFill>
          <a:ln>
            <a:solidFill>
              <a:srgbClr val="3B0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000080"/>
                </a:highlight>
              </a:rPr>
              <a:t>Gold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E81D32-56BC-411F-8CF4-9B8105E50F68}"/>
              </a:ext>
            </a:extLst>
          </p:cNvPr>
          <p:cNvSpPr/>
          <p:nvPr/>
        </p:nvSpPr>
        <p:spPr>
          <a:xfrm>
            <a:off x="3657600" y="1600200"/>
            <a:ext cx="1828800" cy="1684150"/>
          </a:xfrm>
          <a:prstGeom prst="ellipse">
            <a:avLst/>
          </a:prstGeom>
          <a:solidFill>
            <a:srgbClr val="3B0193"/>
          </a:solidFill>
          <a:ln>
            <a:solidFill>
              <a:srgbClr val="D9C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Blue/Indigo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71AEF-E569-4E05-9B1C-B38DAAED3960}"/>
              </a:ext>
            </a:extLst>
          </p:cNvPr>
          <p:cNvSpPr txBox="1"/>
          <p:nvPr/>
        </p:nvSpPr>
        <p:spPr>
          <a:xfrm>
            <a:off x="416309" y="3836799"/>
            <a:ext cx="865526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/>
              <a:t>This strategy proposes Blue-Indigo as the main corporate color with a ring of gold on the word mark</a:t>
            </a:r>
            <a:r>
              <a:rPr lang="en-US" sz="1600" b="1" dirty="0">
                <a:cs typeface="Calibri"/>
              </a:rPr>
              <a:t>.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D322A-1D6F-4E5F-9B27-8AF959C3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08" y="1600200"/>
            <a:ext cx="2453641" cy="16870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C0D63B-C181-4406-B111-94F3B57F8A8D}"/>
              </a:ext>
            </a:extLst>
          </p:cNvPr>
          <p:cNvSpPr/>
          <p:nvPr/>
        </p:nvSpPr>
        <p:spPr>
          <a:xfrm>
            <a:off x="178052" y="4593111"/>
            <a:ext cx="4047118" cy="2062103"/>
          </a:xfrm>
          <a:prstGeom prst="rect">
            <a:avLst/>
          </a:prstGeom>
          <a:ln>
            <a:solidFill>
              <a:srgbClr val="D9C065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B0193"/>
                </a:solidFill>
              </a:rPr>
              <a:t>Brand Tones</a:t>
            </a:r>
          </a:p>
          <a:p>
            <a:r>
              <a:rPr lang="en-US" b="1" dirty="0"/>
              <a:t>Confident</a:t>
            </a:r>
            <a:r>
              <a:rPr lang="en-US" dirty="0"/>
              <a:t> – “crafted to perfection”</a:t>
            </a:r>
          </a:p>
          <a:p>
            <a:r>
              <a:rPr lang="en-US" b="1" dirty="0"/>
              <a:t>Friendly </a:t>
            </a:r>
            <a:r>
              <a:rPr lang="en-US" dirty="0"/>
              <a:t>– “no restriction – everyone’s invited to Daawat”</a:t>
            </a:r>
          </a:p>
          <a:p>
            <a:r>
              <a:rPr lang="en-US" b="1" dirty="0"/>
              <a:t>Conversational</a:t>
            </a:r>
            <a:r>
              <a:rPr lang="en-US" dirty="0"/>
              <a:t> – posts on social media.</a:t>
            </a:r>
          </a:p>
          <a:p>
            <a:r>
              <a:rPr lang="en-US" b="1" dirty="0"/>
              <a:t>Optimistic </a:t>
            </a:r>
            <a:r>
              <a:rPr lang="en-US" dirty="0"/>
              <a:t>– “transforming every meal into a feast”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E4F7B-3CB4-4F26-8D06-E300CFBD0985}"/>
              </a:ext>
            </a:extLst>
          </p:cNvPr>
          <p:cNvSpPr/>
          <p:nvPr/>
        </p:nvSpPr>
        <p:spPr>
          <a:xfrm>
            <a:off x="4850974" y="4587280"/>
            <a:ext cx="3988225" cy="1538883"/>
          </a:xfrm>
          <a:prstGeom prst="rect">
            <a:avLst/>
          </a:prstGeom>
          <a:ln>
            <a:solidFill>
              <a:srgbClr val="D9C065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B0193"/>
                </a:solidFill>
              </a:rPr>
              <a:t>Language</a:t>
            </a:r>
          </a:p>
          <a:p>
            <a:endParaRPr lang="en-US" sz="2000" b="1" dirty="0">
              <a:solidFill>
                <a:srgbClr val="3B0193"/>
              </a:solidFill>
            </a:endParaRPr>
          </a:p>
          <a:p>
            <a:r>
              <a:rPr lang="en-US" b="1" dirty="0"/>
              <a:t>Logo second line</a:t>
            </a:r>
            <a:r>
              <a:rPr lang="en-US" dirty="0"/>
              <a:t>: Formal</a:t>
            </a:r>
          </a:p>
          <a:p>
            <a:r>
              <a:rPr lang="en-US" b="1" dirty="0"/>
              <a:t>Individual brands taglines</a:t>
            </a:r>
            <a:r>
              <a:rPr lang="en-US" dirty="0"/>
              <a:t>: moderately informal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5A0AE5-7BA3-492A-A0E3-5609B738545B}"/>
                  </a:ext>
                </a:extLst>
              </p14:cNvPr>
              <p14:cNvContentPartPr/>
              <p14:nvPr/>
            </p14:nvContentPartPr>
            <p14:xfrm>
              <a:off x="416309" y="417343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5A0AE5-7BA3-492A-A0E3-5609B7385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629" y="4168758"/>
                <a:ext cx="9360" cy="93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55DBDD-07AD-4E1C-B8A9-EC1BAA033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8686799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301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51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A6461-9929-42FF-BB3C-CB424F399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14889"/>
          <a:stretch/>
        </p:blipFill>
        <p:spPr>
          <a:xfrm>
            <a:off x="506994" y="2686049"/>
            <a:ext cx="2498756" cy="351040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AFF5C-791F-45A3-B253-C27597FC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en-US" b="1" dirty="0"/>
              <a:t>Brand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13FD-9350-4AD0-9A6E-C348398B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660" y="2305869"/>
            <a:ext cx="4817135" cy="4418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Brand image is the idea of the brand that people develop in their minds when in contact with the brand.</a:t>
            </a:r>
          </a:p>
          <a:p>
            <a:endParaRPr lang="en-US" sz="1700" dirty="0"/>
          </a:p>
          <a:p>
            <a:r>
              <a:rPr lang="en-US" sz="1700" dirty="0"/>
              <a:t>The new name and logo will put more emphasis on the Daawat range of products which is different from the construction image the previous name had.</a:t>
            </a:r>
          </a:p>
          <a:p>
            <a:endParaRPr lang="en-US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3657F-F966-4D49-ABE3-0EBB7320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94" y="938783"/>
            <a:ext cx="2372008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BDB9CBB-F581-4208-9C34-D4E8577A9C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F8F2DBF4-5F7B-457C-98A0-0337482F21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mjengo.com/wp-content/uploads/2014/09/rice_224_banner.png">
            <a:extLst>
              <a:ext uri="{FF2B5EF4-FFF2-40B4-BE49-F238E27FC236}">
                <a16:creationId xmlns:a16="http://schemas.microsoft.com/office/drawing/2014/main" id="{B420569C-A07D-4529-B0D2-DC3EF972F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3901"/>
          <a:stretch/>
        </p:blipFill>
        <p:spPr bwMode="auto">
          <a:xfrm>
            <a:off x="363474" y="2305869"/>
            <a:ext cx="2596243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5765F-8EEB-4A26-8BB0-6936B207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01" y="191116"/>
            <a:ext cx="4892994" cy="1676603"/>
          </a:xfrm>
        </p:spPr>
        <p:txBody>
          <a:bodyPr>
            <a:normAutofit/>
          </a:bodyPr>
          <a:lstStyle/>
          <a:p>
            <a:r>
              <a:rPr lang="en-US" sz="4000" b="1" dirty="0"/>
              <a:t>Brand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6C15-BC4B-4E83-9874-FE9EEB84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28" y="1466661"/>
            <a:ext cx="5103242" cy="504843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Brand differentiation is the positioning of your brand against others in a meaningful way that matters to consumers. Each person values factors that differentiate one brand from the next in their own ways.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1800" b="1" dirty="0"/>
              <a:t>Number of products </a:t>
            </a:r>
            <a:r>
              <a:rPr lang="en-US" sz="1800" dirty="0"/>
              <a:t>per brand in the Daawat product range.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       Rice –  Nonaromatic (6), Aromatic (5)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       different from competitor brands.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       Biscuits – 9  brands (offering different flavors)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       Spaghetti &amp; Pasta – 8 (flavored &amp; unflavored)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Taste quality – </a:t>
            </a:r>
            <a:r>
              <a:rPr lang="en-US" sz="1800" dirty="0"/>
              <a:t>more flavors with local appeal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Nutritional value </a:t>
            </a:r>
            <a:r>
              <a:rPr lang="en-US" sz="1800" dirty="0"/>
              <a:t>– health consciousness, especially in the brown rice category</a:t>
            </a: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Packaging – </a:t>
            </a:r>
            <a:r>
              <a:rPr lang="en-US" sz="1800" dirty="0"/>
              <a:t>distinctive attractive packaging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4937B-7DEE-4013-8E97-06953242C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" y="3912202"/>
            <a:ext cx="1011849" cy="1011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69142-5DBD-42CF-BD17-0E6AA9FB9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305" t="63075" r="10127" b="-2297"/>
          <a:stretch/>
        </p:blipFill>
        <p:spPr>
          <a:xfrm>
            <a:off x="644296" y="4990126"/>
            <a:ext cx="1000166" cy="1363863"/>
          </a:xfrm>
          <a:prstGeom prst="rect">
            <a:avLst/>
          </a:prstGeom>
        </p:spPr>
      </p:pic>
      <p:pic>
        <p:nvPicPr>
          <p:cNvPr id="15" name="Picture 6" descr="http://www.mjengo.com/wp-content/uploads/2014/09/banner-msa1.jpg">
            <a:extLst>
              <a:ext uri="{FF2B5EF4-FFF2-40B4-BE49-F238E27FC236}">
                <a16:creationId xmlns:a16="http://schemas.microsoft.com/office/drawing/2014/main" id="{9E8D9834-3DDF-423D-8BC6-47AF0CFD5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0" t="7625" r="25112" b="55749"/>
          <a:stretch/>
        </p:blipFill>
        <p:spPr bwMode="auto">
          <a:xfrm>
            <a:off x="1711807" y="4976436"/>
            <a:ext cx="1280988" cy="11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1D01E9-97E0-4AE0-9E37-1CC67D726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43" y="764247"/>
            <a:ext cx="1362760" cy="1541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BC5D5-FB29-4E33-AB65-32D3E80F2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047" y="764247"/>
            <a:ext cx="1529942" cy="1541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B0B1C-FFA4-43E9-9334-B54A049574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92" y="3890333"/>
            <a:ext cx="1053066" cy="10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9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B28A-3375-4248-AF72-6DF76F8B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687"/>
          </a:xfrm>
        </p:spPr>
        <p:txBody>
          <a:bodyPr/>
          <a:lstStyle/>
          <a:p>
            <a:r>
              <a:rPr lang="en-US" b="1" dirty="0"/>
              <a:t>Brand Equity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C53A34-69E1-4165-BCFE-69B21986A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633339"/>
              </p:ext>
            </p:extLst>
          </p:nvPr>
        </p:nvGraphicFramePr>
        <p:xfrm>
          <a:off x="219075" y="1190625"/>
          <a:ext cx="8743950" cy="5456798"/>
        </p:xfrm>
        <a:graphic>
          <a:graphicData uri="http://schemas.openxmlformats.org/drawingml/2006/table">
            <a:tbl>
              <a:tblPr firstRow="1" firstCol="1" bandRow="1"/>
              <a:tblGrid>
                <a:gridCol w="1748790">
                  <a:extLst>
                    <a:ext uri="{9D8B030D-6E8A-4147-A177-3AD203B41FA5}">
                      <a16:colId xmlns:a16="http://schemas.microsoft.com/office/drawing/2014/main" val="4006379507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2175465123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2539811662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4276285433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610604550"/>
                    </a:ext>
                  </a:extLst>
                </a:gridCol>
              </a:tblGrid>
              <a:tr h="31500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Intangible Brand Equity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88848"/>
                  </a:ext>
                </a:extLst>
              </a:tr>
              <a:tr h="63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 Distinction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 Essence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 Personality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 Character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8687"/>
                  </a:ext>
                </a:extLst>
              </a:tr>
              <a:tr h="943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Daawat Rice &amp; 224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Offers variety of rice 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Offers choice of brands with varying nutritional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rice choices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129011"/>
                  </a:ext>
                </a:extLst>
              </a:tr>
              <a:tr h="70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Variety of 3 choices sold at lower prices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Price-savvy comparable to competition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Price-friendly yet good quality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gimmick, honest savings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29866"/>
                  </a:ext>
                </a:extLst>
              </a:tr>
              <a:tr h="1181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 in flavored and non-flavored 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Flavored pasta targets adventurous cooks willing to try something different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Engaging, especially in recipe trials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Creativity in meals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971809"/>
                  </a:ext>
                </a:extLst>
              </a:tr>
              <a:tr h="70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Biscuits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crunchy biscuits affordable by 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Tasty, crunch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Youthful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Happy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Variety of tasty biscuits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29868"/>
                  </a:ext>
                </a:extLst>
              </a:tr>
              <a:tr h="943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Puffs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and targeted to children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Offering only two flavors now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Requires further innovation &amp; research on acceptability.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497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430" y="160338"/>
            <a:ext cx="1548236" cy="9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0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F1B4887-5C4A-4214-972B-F34FDCD0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3501" r="14903"/>
          <a:stretch/>
        </p:blipFill>
        <p:spPr>
          <a:xfrm>
            <a:off x="4912548" y="3316268"/>
            <a:ext cx="1884136" cy="2611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66BDA-6C7A-4A3F-9CC8-6710F1A8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9442" cy="1143000"/>
          </a:xfrm>
        </p:spPr>
        <p:txBody>
          <a:bodyPr/>
          <a:lstStyle/>
          <a:p>
            <a:r>
              <a:rPr lang="en-US" b="1" dirty="0"/>
              <a:t>Brand 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0536-821C-4308-A268-5D1004D1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8563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set of human characteristics that are attributed to a brand name. A brand personality is something to which the consumer can relate, and an effective brand will increase its brand equity by having a consistent set of traits.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Daawat’s Personality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Optimal Choice </a:t>
            </a:r>
          </a:p>
          <a:p>
            <a:r>
              <a:rPr lang="en-US" sz="2000" dirty="0"/>
              <a:t>Diversity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96EAD-7C2D-438A-86D0-BD4F8F76D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2035"/>
          <a:stretch/>
        </p:blipFill>
        <p:spPr>
          <a:xfrm>
            <a:off x="5845386" y="2017393"/>
            <a:ext cx="1586413" cy="2082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2B1D3E-EEA0-473A-98D7-F4311C0DB1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r="17014"/>
          <a:stretch/>
        </p:blipFill>
        <p:spPr>
          <a:xfrm>
            <a:off x="7386642" y="1341407"/>
            <a:ext cx="1636498" cy="2438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E8B019-460F-4628-AB15-3CEF6FF715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3583"/>
          <a:stretch/>
        </p:blipFill>
        <p:spPr>
          <a:xfrm>
            <a:off x="5964810" y="3478142"/>
            <a:ext cx="1854910" cy="2479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FF4E88-702A-4156-BE9C-D6D2BEAEC1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17358"/>
          <a:stretch/>
        </p:blipFill>
        <p:spPr>
          <a:xfrm>
            <a:off x="7646090" y="2779907"/>
            <a:ext cx="1276147" cy="19252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2B060F-7D44-45AF-8698-89612B1BB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r="14954"/>
          <a:stretch/>
        </p:blipFill>
        <p:spPr>
          <a:xfrm>
            <a:off x="7826697" y="4833660"/>
            <a:ext cx="1276029" cy="1950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D41427-97E0-48A0-B652-5F1C0DB615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54" y="5448535"/>
            <a:ext cx="1688525" cy="1464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ED1F05-AA20-4802-9958-357B290545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2598" r="6985" b="2672"/>
          <a:stretch/>
        </p:blipFill>
        <p:spPr>
          <a:xfrm>
            <a:off x="4191950" y="5531551"/>
            <a:ext cx="2022827" cy="12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9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695</Words>
  <Application>Microsoft Office PowerPoint</Application>
  <PresentationFormat>On-screen Show (4:3)</PresentationFormat>
  <Paragraphs>136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FreeSans</vt:lpstr>
      <vt:lpstr>French Script MT</vt:lpstr>
      <vt:lpstr>Times New Roman</vt:lpstr>
      <vt:lpstr>Office Theme</vt:lpstr>
      <vt:lpstr> </vt:lpstr>
      <vt:lpstr> </vt:lpstr>
      <vt:lpstr>What will rebrand involve?</vt:lpstr>
      <vt:lpstr>Brand Identity</vt:lpstr>
      <vt:lpstr>Proposed Corporate Colors</vt:lpstr>
      <vt:lpstr>Brand Image</vt:lpstr>
      <vt:lpstr>Brand Differentiation</vt:lpstr>
      <vt:lpstr>Brand Equity</vt:lpstr>
      <vt:lpstr>Brand Personality</vt:lpstr>
      <vt:lpstr>Brand Experience</vt:lpstr>
      <vt:lpstr>Brand Positioning</vt:lpstr>
      <vt:lpstr>Brand Touch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Caroline Gacii</dc:creator>
  <cp:lastModifiedBy>Caroline Gacii</cp:lastModifiedBy>
  <cp:revision>38</cp:revision>
  <dcterms:modified xsi:type="dcterms:W3CDTF">2018-04-11T16:33:20Z</dcterms:modified>
</cp:coreProperties>
</file>